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2" r:id="rId7"/>
    <p:sldId id="261" r:id="rId8"/>
    <p:sldId id="260" r:id="rId9"/>
    <p:sldId id="265" r:id="rId10"/>
    <p:sldId id="266" r:id="rId11"/>
    <p:sldId id="269" r:id="rId1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F3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Healthy medical tit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9113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260350"/>
            <a:ext cx="7772400" cy="1109663"/>
          </a:xfrm>
        </p:spPr>
        <p:txBody>
          <a:bodyPr/>
          <a:lstStyle>
            <a:lvl1pPr algn="l">
              <a:defRPr sz="4000" b="1"/>
            </a:lvl1pPr>
          </a:lstStyle>
          <a:p>
            <a:r>
              <a:rPr lang="zh-CN" altLang="en-US" smtClean="0"/>
              <a:t>单击此处编辑母版标题样式</a:t>
            </a:r>
            <a:endParaRPr lang="en-GB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1412875"/>
            <a:ext cx="6400800" cy="1106488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zh-CN" altLang="en-US" smtClean="0"/>
              <a:t>单击此处编辑母版副标题样式</a:t>
            </a:r>
            <a:endParaRPr lang="en-GB" altLang="zh-CN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CN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CN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6F3A857-B07C-4CE1-AA41-62266A778D53}" type="slidenum">
              <a:rPr lang="en-GB" altLang="zh-CN"/>
              <a:pPr/>
              <a:t>‹#›</a:t>
            </a:fld>
            <a:endParaRPr lang="en-GB" altLang="zh-CN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>
        <p:tmplLst>
          <p:tmpl lvl="1">
            <p:tnLst>
              <p:par>
                <p:cTn presetID="47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07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07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07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8362DD-01E2-442A-9AD7-62B3659D2526}" type="slidenum">
              <a:rPr lang="en-GB" altLang="zh-CN"/>
              <a:pPr/>
              <a:t>‹#›</a:t>
            </a:fld>
            <a:endParaRPr lang="en-GB" altLang="zh-CN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62775" y="58738"/>
            <a:ext cx="2166938" cy="574675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58738"/>
            <a:ext cx="6353175" cy="574675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E65F57-DF6C-4176-ACBD-3214ADC5691D}" type="slidenum">
              <a:rPr lang="en-GB" altLang="zh-CN"/>
              <a:pPr/>
              <a:t>‹#›</a:t>
            </a:fld>
            <a:endParaRPr lang="en-GB" altLang="zh-CN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DAD4A-035C-43F5-B8C7-80EBB844B6D0}" type="slidenum">
              <a:rPr lang="en-GB" altLang="zh-CN"/>
              <a:pPr/>
              <a:t>‹#›</a:t>
            </a:fld>
            <a:endParaRPr lang="en-GB" altLang="zh-CN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FE6E34-F04C-433F-BEB2-A9064F3A17EC}" type="slidenum">
              <a:rPr lang="en-GB" altLang="zh-CN"/>
              <a:pPr/>
              <a:t>‹#›</a:t>
            </a:fld>
            <a:endParaRPr lang="en-GB" altLang="zh-CN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836613"/>
            <a:ext cx="4038600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836613"/>
            <a:ext cx="4038600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62586B-CB47-4C88-8F7C-11C394DC3067}" type="slidenum">
              <a:rPr lang="en-GB" altLang="zh-CN"/>
              <a:pPr/>
              <a:t>‹#›</a:t>
            </a:fld>
            <a:endParaRPr lang="en-GB" altLang="zh-CN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32AFA9-7715-4510-A1FF-D3C63430E287}" type="slidenum">
              <a:rPr lang="en-GB" altLang="zh-CN"/>
              <a:pPr/>
              <a:t>‹#›</a:t>
            </a:fld>
            <a:endParaRPr lang="en-GB" altLang="zh-CN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0D500E-61D3-47E8-B220-FAFCA2824373}" type="slidenum">
              <a:rPr lang="en-GB" altLang="zh-CN"/>
              <a:pPr/>
              <a:t>‹#›</a:t>
            </a:fld>
            <a:endParaRPr lang="en-GB" altLang="zh-CN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91F98C-801B-460D-8F56-6B496DB7CB24}" type="slidenum">
              <a:rPr lang="en-GB" altLang="zh-CN"/>
              <a:pPr/>
              <a:t>‹#›</a:t>
            </a:fld>
            <a:endParaRPr lang="en-GB" altLang="zh-CN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F6E7E9-D407-4399-9C7F-96B247D20ACE}" type="slidenum">
              <a:rPr lang="en-GB" altLang="zh-CN"/>
              <a:pPr/>
              <a:t>‹#›</a:t>
            </a:fld>
            <a:endParaRPr lang="en-GB" altLang="zh-CN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BEB3E-0A18-4CED-B64E-DD17FFCDB309}" type="slidenum">
              <a:rPr lang="en-GB" altLang="zh-CN"/>
              <a:pPr/>
              <a:t>‹#›</a:t>
            </a:fld>
            <a:endParaRPr lang="en-GB" altLang="zh-CN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Healthy medical slide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69113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36613"/>
            <a:ext cx="82296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 altLang="zh-CN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7088" y="6381750"/>
            <a:ext cx="10810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/>
                </a:solidFill>
                <a:ea typeface="宋体" pitchFamily="2" charset="-122"/>
              </a:defRPr>
            </a:lvl1pPr>
          </a:lstStyle>
          <a:p>
            <a:endParaRPr lang="en-GB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051050" y="638175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/>
                </a:solidFill>
                <a:ea typeface="宋体" pitchFamily="2" charset="-122"/>
              </a:defRPr>
            </a:lvl1pPr>
          </a:lstStyle>
          <a:p>
            <a:endParaRPr lang="en-GB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558213" y="6381750"/>
            <a:ext cx="5857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/>
                </a:solidFill>
                <a:ea typeface="宋体" pitchFamily="2" charset="-122"/>
              </a:defRPr>
            </a:lvl1pPr>
          </a:lstStyle>
          <a:p>
            <a:fld id="{E132DB5E-C069-47BA-B3D1-F82E29E7584E}" type="slidenum">
              <a:rPr lang="en-GB" altLang="zh-CN"/>
              <a:pPr/>
              <a:t>‹#›</a:t>
            </a:fld>
            <a:endParaRPr lang="en-GB" altLang="zh-CN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58738"/>
            <a:ext cx="7870825" cy="41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GB" altLang="zh-CN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</p:bldLst>
  </p:timing>
  <p:txStyles>
    <p:titleStyle>
      <a:lvl1pPr algn="r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subTitle" idx="1"/>
          </p:nvPr>
        </p:nvSpPr>
        <p:spPr>
          <a:xfrm>
            <a:off x="250825" y="1125538"/>
            <a:ext cx="8642350" cy="1052512"/>
          </a:xfrm>
        </p:spPr>
        <p:txBody>
          <a:bodyPr/>
          <a:lstStyle/>
          <a:p>
            <a:pPr algn="ctr" eaLnBrk="1" hangingPunct="1"/>
            <a:r>
              <a:rPr lang="zh-CN" sz="4000" b="1" dirty="0">
                <a:solidFill>
                  <a:schemeClr val="accent4"/>
                </a:solidFill>
                <a:latin typeface="宋体" pitchFamily="2" charset="-122"/>
              </a:rPr>
              <a:t>全国名老中医药专家</a:t>
            </a:r>
          </a:p>
        </p:txBody>
      </p:sp>
      <p:sp>
        <p:nvSpPr>
          <p:cNvPr id="7" name="内容占位符 2"/>
          <p:cNvSpPr txBox="1">
            <a:spLocks/>
          </p:cNvSpPr>
          <p:nvPr/>
        </p:nvSpPr>
        <p:spPr bwMode="auto">
          <a:xfrm>
            <a:off x="1142976" y="1857364"/>
            <a:ext cx="692948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zh-CN" alt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+mn-ea"/>
                <a:cs typeface="+mn-cs"/>
              </a:rPr>
              <a:t>孟宪坤</a:t>
            </a:r>
            <a:r>
              <a:rPr kumimoji="0" lang="zh-CN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+mn-ea"/>
                <a:cs typeface="+mn-cs"/>
              </a:rPr>
              <a:t>传承工作室</a:t>
            </a:r>
            <a:r>
              <a:rPr kumimoji="0" lang="zh-CN" alt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+mn-ea"/>
                <a:cs typeface="+mn-cs"/>
              </a:rPr>
              <a:t>中期检查</a:t>
            </a:r>
            <a:r>
              <a:rPr kumimoji="0" lang="zh-CN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itchFamily="2" charset="-122"/>
                <a:ea typeface="+mn-ea"/>
                <a:cs typeface="+mn-cs"/>
              </a:rPr>
              <a:t>报告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zh-CN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itchFamily="2" charset="-122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zh-CN" altLang="zh-CN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785918" y="4000504"/>
            <a:ext cx="535781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latin typeface="宋体" pitchFamily="2" charset="-122"/>
              </a:rPr>
              <a:t>北京中医药大学东直门医院</a:t>
            </a:r>
            <a:endParaRPr lang="en-US" sz="3200" b="1" dirty="0" smtClean="0">
              <a:latin typeface="宋体" pitchFamily="2" charset="-122"/>
            </a:endParaRPr>
          </a:p>
          <a:p>
            <a:r>
              <a:rPr lang="zh-CN" altLang="en-US" sz="3200" b="1" dirty="0" smtClean="0">
                <a:latin typeface="宋体" pitchFamily="2" charset="-122"/>
              </a:rPr>
              <a:t>负责人：汤立新</a:t>
            </a:r>
            <a:endParaRPr lang="zh-CN" altLang="en-US" sz="3200" b="1" dirty="0">
              <a:latin typeface="宋体" pitchFamily="2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348" y="1889125"/>
            <a:ext cx="8229600" cy="4968875"/>
          </a:xfrm>
        </p:spPr>
        <p:txBody>
          <a:bodyPr/>
          <a:lstStyle/>
          <a:p>
            <a:pPr>
              <a:buNone/>
            </a:pPr>
            <a:r>
              <a:rPr lang="zh-CN" altLang="en-US" dirty="0" smtClean="0"/>
              <a:t>      东直门医院物资供应中心，负责传承工作室项目设备的招标采购，传承室严格执行财务相关规定，并建立经费使用制度，各项制度执行情况良好。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4000496" y="1142984"/>
            <a:ext cx="18325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3200" b="1" dirty="0" smtClean="0"/>
              <a:t>经费管理</a:t>
            </a:r>
            <a:endParaRPr lang="zh-CN" altLang="en-US" sz="3200" b="1" dirty="0"/>
          </a:p>
        </p:txBody>
      </p:sp>
      <p:grpSp>
        <p:nvGrpSpPr>
          <p:cNvPr id="5" name="组合 3"/>
          <p:cNvGrpSpPr>
            <a:grpSpLocks/>
          </p:cNvGrpSpPr>
          <p:nvPr/>
        </p:nvGrpSpPr>
        <p:grpSpPr bwMode="auto">
          <a:xfrm>
            <a:off x="3563938" y="4076700"/>
            <a:ext cx="4972050" cy="2547938"/>
            <a:chOff x="4172274" y="4509137"/>
            <a:chExt cx="5187490" cy="2548730"/>
          </a:xfrm>
        </p:grpSpPr>
        <p:pic>
          <p:nvPicPr>
            <p:cNvPr id="6" name="Picture 3" descr="C:\Users\yaoguangxu\Desktop\u=3554031365,1810914767&amp;fm=56.jpg"/>
            <p:cNvPicPr>
              <a:picLocks noChangeAspect="1" noChangeArrowheads="1"/>
            </p:cNvPicPr>
            <p:nvPr/>
          </p:nvPicPr>
          <p:blipFill>
            <a:blip r:embed="rId2"/>
            <a:srcRect l="30740" t="25720" r="20618" b="18971"/>
            <a:stretch>
              <a:fillRect/>
            </a:stretch>
          </p:blipFill>
          <p:spPr bwMode="auto">
            <a:xfrm>
              <a:off x="7263195" y="5269930"/>
              <a:ext cx="2096569" cy="1787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2" descr="C:\Users\yaoguangxu\Desktop\u=3639377209,1776893727&amp;fm=56.jpg"/>
            <p:cNvPicPr>
              <a:picLocks noChangeAspect="1" noChangeArrowheads="1"/>
            </p:cNvPicPr>
            <p:nvPr/>
          </p:nvPicPr>
          <p:blipFill>
            <a:blip r:embed="rId3"/>
            <a:srcRect l="53464" t="23010" b="15691"/>
            <a:stretch>
              <a:fillRect/>
            </a:stretch>
          </p:blipFill>
          <p:spPr bwMode="auto">
            <a:xfrm>
              <a:off x="4860032" y="4509137"/>
              <a:ext cx="2403163" cy="1978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" descr="C:\Users\yaoguangxu\Desktop\u=3639377209,1776893727&amp;fm=56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/>
                <a:ext uri="{28A0092B-C50C-407E-A947-70E740481C1C}"/>
              </a:extLst>
            </a:blip>
            <a:srcRect l="53463" t="23010" b="15690"/>
            <a:stretch/>
          </p:blipFill>
          <p:spPr bwMode="auto">
            <a:xfrm>
              <a:off x="6228184" y="5846210"/>
              <a:ext cx="1168591" cy="962068"/>
            </a:xfrm>
            <a:prstGeom prst="rect">
              <a:avLst/>
            </a:prstGeom>
            <a:noFill/>
            <a:scene3d>
              <a:camera prst="perspectiveLeft"/>
              <a:lightRig rig="threePt" dir="t"/>
            </a:scene3d>
            <a:extLst>
              <a:ext uri="{909E8E84-426E-40DD-AFC4-6F175D3DCCD1}"/>
            </a:extLst>
          </p:spPr>
        </p:pic>
        <p:pic>
          <p:nvPicPr>
            <p:cNvPr id="9" name="Picture 2" descr="C:\Users\yaoguangxu\Desktop\u=3639377209,1776893727&amp;fm=56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/>
                <a:ext uri="{28A0092B-C50C-407E-A947-70E740481C1C}"/>
              </a:extLst>
            </a:blip>
            <a:srcRect l="53463" t="23010" b="15690"/>
            <a:stretch/>
          </p:blipFill>
          <p:spPr bwMode="auto">
            <a:xfrm>
              <a:off x="4172274" y="5734060"/>
              <a:ext cx="1441041" cy="1186368"/>
            </a:xfrm>
            <a:prstGeom prst="rect">
              <a:avLst/>
            </a:prstGeom>
            <a:noFill/>
            <a:scene3d>
              <a:camera prst="obliqueBottomRight"/>
              <a:lightRig rig="threePt" dir="t"/>
            </a:scene3d>
            <a:extLst>
              <a:ext uri="{909E8E84-426E-40DD-AFC4-6F175D3DCCD1}"/>
            </a:extLst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内容占位符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3095625"/>
          </a:xfrm>
          <a:solidFill>
            <a:schemeClr val="accent1">
              <a:lumMod val="75000"/>
            </a:schemeClr>
          </a:solidFill>
          <a:ln>
            <a:solidFill>
              <a:schemeClr val="accent1"/>
            </a:solidFill>
          </a:ln>
        </p:spPr>
        <p:txBody>
          <a:bodyPr rtlCol="0">
            <a:normAutofit/>
          </a:bodyPr>
          <a:lstStyle/>
          <a:p>
            <a:pPr marL="1080000" eaLnBrk="1" fontAlgn="auto" hangingPunct="1">
              <a:lnSpc>
                <a:spcPts val="2400"/>
              </a:lnSpc>
              <a:spcBef>
                <a:spcPts val="1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 altLang="zh-CN" sz="2400" dirty="0"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pPr marL="737100" indent="0" eaLnBrk="1" fontAlgn="auto" hangingPunct="1">
              <a:lnSpc>
                <a:spcPts val="5400"/>
              </a:lnSpc>
              <a:spcBef>
                <a:spcPts val="18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sz="6600" b="1" i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zh-CN" altLang="en-US" sz="6600" b="1" i="1" dirty="0" smtClean="0">
                <a:solidFill>
                  <a:schemeClr val="bg1"/>
                </a:solidFill>
                <a:latin typeface="宋体" pitchFamily="2" charset="-122"/>
              </a:rPr>
              <a:t>谢  谢</a:t>
            </a:r>
            <a:endParaRPr lang="en-US" altLang="zh-CN" sz="6600" b="1" i="1" dirty="0" smtClean="0">
              <a:solidFill>
                <a:schemeClr val="bg1"/>
              </a:solidFill>
              <a:latin typeface="宋体" pitchFamily="2" charset="-122"/>
            </a:endParaRPr>
          </a:p>
          <a:p>
            <a:pPr marL="737100" indent="0" eaLnBrk="1" fontAlgn="auto" hangingPunct="1">
              <a:lnSpc>
                <a:spcPts val="5400"/>
              </a:lnSpc>
              <a:spcBef>
                <a:spcPts val="18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sz="6600" b="1" i="1" dirty="0">
                <a:solidFill>
                  <a:schemeClr val="bg1"/>
                </a:solidFill>
                <a:latin typeface="宋体" pitchFamily="2" charset="-122"/>
              </a:rPr>
              <a:t>请</a:t>
            </a:r>
            <a:r>
              <a:rPr lang="zh-CN" altLang="en-US" sz="6600" b="1" i="1" dirty="0" smtClean="0">
                <a:solidFill>
                  <a:schemeClr val="bg1"/>
                </a:solidFill>
                <a:latin typeface="宋体" pitchFamily="2" charset="-122"/>
              </a:rPr>
              <a:t>各位专家指正！</a:t>
            </a:r>
            <a:endParaRPr lang="en-US" altLang="zh-CN" sz="6600" b="1" i="1" dirty="0" smtClean="0">
              <a:solidFill>
                <a:schemeClr val="bg1"/>
              </a:solidFill>
              <a:latin typeface="宋体" pitchFamily="2" charset="-122"/>
            </a:endParaRPr>
          </a:p>
        </p:txBody>
      </p:sp>
      <p:grpSp>
        <p:nvGrpSpPr>
          <p:cNvPr id="2" name="组合 3"/>
          <p:cNvGrpSpPr>
            <a:grpSpLocks/>
          </p:cNvGrpSpPr>
          <p:nvPr/>
        </p:nvGrpSpPr>
        <p:grpSpPr bwMode="auto">
          <a:xfrm>
            <a:off x="3563938" y="4076700"/>
            <a:ext cx="4972050" cy="2547938"/>
            <a:chOff x="4172274" y="4509137"/>
            <a:chExt cx="5187490" cy="2548730"/>
          </a:xfrm>
        </p:grpSpPr>
        <p:pic>
          <p:nvPicPr>
            <p:cNvPr id="32772" name="Picture 3" descr="C:\Users\yaoguangxu\Desktop\u=3554031365,1810914767&amp;fm=56.jpg"/>
            <p:cNvPicPr>
              <a:picLocks noChangeAspect="1" noChangeArrowheads="1"/>
            </p:cNvPicPr>
            <p:nvPr/>
          </p:nvPicPr>
          <p:blipFill>
            <a:blip r:embed="rId2"/>
            <a:srcRect l="30740" t="25720" r="20618" b="18971"/>
            <a:stretch>
              <a:fillRect/>
            </a:stretch>
          </p:blipFill>
          <p:spPr bwMode="auto">
            <a:xfrm>
              <a:off x="7263195" y="5269930"/>
              <a:ext cx="2096569" cy="1787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2773" name="Picture 2" descr="C:\Users\yaoguangxu\Desktop\u=3639377209,1776893727&amp;fm=56.jpg"/>
            <p:cNvPicPr>
              <a:picLocks noChangeAspect="1" noChangeArrowheads="1"/>
            </p:cNvPicPr>
            <p:nvPr/>
          </p:nvPicPr>
          <p:blipFill>
            <a:blip r:embed="rId3"/>
            <a:srcRect l="53464" t="23010" b="15691"/>
            <a:stretch>
              <a:fillRect/>
            </a:stretch>
          </p:blipFill>
          <p:spPr bwMode="auto">
            <a:xfrm>
              <a:off x="4860032" y="4509137"/>
              <a:ext cx="2403163" cy="1978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2" descr="C:\Users\yaoguangxu\Desktop\u=3639377209,1776893727&amp;fm=56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/>
                <a:ext uri="{28A0092B-C50C-407E-A947-70E740481C1C}"/>
              </a:extLst>
            </a:blip>
            <a:srcRect l="53463" t="23010" b="15690"/>
            <a:stretch/>
          </p:blipFill>
          <p:spPr bwMode="auto">
            <a:xfrm>
              <a:off x="6228184" y="5846210"/>
              <a:ext cx="1168591" cy="962068"/>
            </a:xfrm>
            <a:prstGeom prst="rect">
              <a:avLst/>
            </a:prstGeom>
            <a:noFill/>
            <a:scene3d>
              <a:camera prst="perspectiveLeft"/>
              <a:lightRig rig="threePt" dir="t"/>
            </a:scene3d>
            <a:extLst>
              <a:ext uri="{909E8E84-426E-40DD-AFC4-6F175D3DCCD1}"/>
            </a:extLst>
          </p:spPr>
        </p:pic>
        <p:pic>
          <p:nvPicPr>
            <p:cNvPr id="8" name="Picture 2" descr="C:\Users\yaoguangxu\Desktop\u=3639377209,1776893727&amp;fm=56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/>
                <a:ext uri="{28A0092B-C50C-407E-A947-70E740481C1C}"/>
              </a:extLst>
            </a:blip>
            <a:srcRect l="53463" t="23010" b="15690"/>
            <a:stretch/>
          </p:blipFill>
          <p:spPr bwMode="auto">
            <a:xfrm>
              <a:off x="4172274" y="5734060"/>
              <a:ext cx="1441041" cy="1186368"/>
            </a:xfrm>
            <a:prstGeom prst="rect">
              <a:avLst/>
            </a:prstGeom>
            <a:noFill/>
            <a:scene3d>
              <a:camera prst="obliqueBottomRight"/>
              <a:lightRig rig="threePt" dir="t"/>
            </a:scene3d>
            <a:extLst>
              <a:ext uri="{909E8E84-426E-40DD-AFC4-6F175D3DCCD1}"/>
            </a:extLst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-1214478" y="500042"/>
            <a:ext cx="6965950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sz="4000" b="1" i="0" u="none" strike="noStrike" kern="0" cap="none" spc="0" normalizeH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汇报提纲</a:t>
            </a:r>
          </a:p>
        </p:txBody>
      </p:sp>
      <p:grpSp>
        <p:nvGrpSpPr>
          <p:cNvPr id="5" name="Group 4"/>
          <p:cNvGrpSpPr>
            <a:grpSpLocks noGrp="1"/>
          </p:cNvGrpSpPr>
          <p:nvPr>
            <p:ph idx="1"/>
          </p:nvPr>
        </p:nvGrpSpPr>
        <p:grpSpPr bwMode="auto">
          <a:xfrm>
            <a:off x="500062" y="1428751"/>
            <a:ext cx="8286779" cy="2857506"/>
            <a:chOff x="0" y="0"/>
            <a:chExt cx="4446" cy="2796"/>
          </a:xfrm>
        </p:grpSpPr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454" cy="45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>
              <a:outerShdw dist="71842" dir="2700000" algn="ctr" rotWithShape="0">
                <a:srgbClr val="8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 b="1" dirty="0">
                  <a:solidFill>
                    <a:srgbClr val="FFFFFF"/>
                  </a:solidFill>
                  <a:latin typeface="Arial" pitchFamily="34" charset="0"/>
                  <a:ea typeface="DFKai-SB" pitchFamily="65" charset="-120"/>
                </a:rPr>
                <a:t>1</a:t>
              </a: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475" y="0"/>
              <a:ext cx="3953" cy="454"/>
            </a:xfrm>
            <a:prstGeom prst="rect">
              <a:avLst/>
            </a:prstGeom>
            <a:solidFill>
              <a:srgbClr val="DCE6F2"/>
            </a:solidFill>
            <a:ln w="9525">
              <a:noFill/>
              <a:miter lim="800000"/>
              <a:headEnd/>
              <a:tailEnd/>
            </a:ln>
            <a:effectLst>
              <a:outerShdw dist="71842" dir="2700000" algn="ctr" rotWithShape="0">
                <a:srgbClr val="8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r>
                <a:rPr lang="zh-CN" sz="3200" b="1" dirty="0">
                  <a:solidFill>
                    <a:srgbClr val="000000"/>
                  </a:solidFill>
                  <a:latin typeface="宋体" pitchFamily="2" charset="-122"/>
                </a:rPr>
                <a:t>条件建设</a:t>
              </a: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0" y="573"/>
              <a:ext cx="454" cy="445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>
              <a:outerShdw dist="71842" dir="2700000" algn="ctr" rotWithShape="0">
                <a:srgbClr val="8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 b="1">
                  <a:solidFill>
                    <a:srgbClr val="FFFFFF"/>
                  </a:solidFill>
                  <a:latin typeface="Arial" pitchFamily="34" charset="0"/>
                  <a:ea typeface="DFKai-SB" pitchFamily="65" charset="-120"/>
                </a:rPr>
                <a:t>2</a:t>
              </a: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454" y="573"/>
              <a:ext cx="3992" cy="445"/>
            </a:xfrm>
            <a:prstGeom prst="rect">
              <a:avLst/>
            </a:prstGeom>
            <a:solidFill>
              <a:srgbClr val="DCE6F2"/>
            </a:solidFill>
            <a:ln w="9525">
              <a:noFill/>
              <a:miter lim="800000"/>
              <a:headEnd/>
              <a:tailEnd/>
            </a:ln>
            <a:effectLst>
              <a:outerShdw dist="71842" dir="2700000" algn="ctr" rotWithShape="0">
                <a:srgbClr val="8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r>
                <a:rPr lang="zh-CN" sz="3200" b="1">
                  <a:solidFill>
                    <a:srgbClr val="000000"/>
                  </a:solidFill>
                  <a:latin typeface="宋体" pitchFamily="2" charset="-122"/>
                </a:rPr>
                <a:t>传承工作</a:t>
              </a: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0" y="1163"/>
              <a:ext cx="454" cy="45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>
              <a:outerShdw dist="71842" dir="2700000" algn="ctr" rotWithShape="0">
                <a:srgbClr val="8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 b="1">
                  <a:solidFill>
                    <a:srgbClr val="FFFFFF"/>
                  </a:solidFill>
                  <a:latin typeface="Arial" pitchFamily="34" charset="0"/>
                  <a:ea typeface="DFKai-SB" pitchFamily="65" charset="-120"/>
                </a:rPr>
                <a:t>3</a:t>
              </a: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454" y="1163"/>
              <a:ext cx="3992" cy="454"/>
            </a:xfrm>
            <a:prstGeom prst="rect">
              <a:avLst/>
            </a:prstGeom>
            <a:solidFill>
              <a:srgbClr val="EBF1DE"/>
            </a:solidFill>
            <a:ln w="9525">
              <a:noFill/>
              <a:miter lim="800000"/>
              <a:headEnd/>
              <a:tailEnd/>
            </a:ln>
            <a:effectLst>
              <a:outerShdw dist="71842" dir="2700000" algn="ctr" rotWithShape="0">
                <a:srgbClr val="8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r>
                <a:rPr lang="zh-CN" sz="3200" b="1">
                  <a:solidFill>
                    <a:srgbClr val="000000"/>
                  </a:solidFill>
                  <a:latin typeface="宋体" pitchFamily="2" charset="-122"/>
                </a:rPr>
                <a:t>人才培养</a:t>
              </a: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0" y="1752"/>
              <a:ext cx="454" cy="445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>
              <a:outerShdw dist="71842" dir="2700000" algn="ctr" rotWithShape="0">
                <a:srgbClr val="8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 b="1">
                  <a:solidFill>
                    <a:srgbClr val="FFFFFF"/>
                  </a:solidFill>
                  <a:latin typeface="Arial" pitchFamily="34" charset="0"/>
                  <a:ea typeface="DFKai-SB" pitchFamily="65" charset="-120"/>
                </a:rPr>
                <a:t>4</a:t>
              </a: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454" y="1752"/>
              <a:ext cx="3992" cy="445"/>
            </a:xfrm>
            <a:prstGeom prst="rect">
              <a:avLst/>
            </a:prstGeom>
            <a:solidFill>
              <a:srgbClr val="DBEEF4"/>
            </a:solidFill>
            <a:ln w="9525">
              <a:noFill/>
              <a:miter lim="800000"/>
              <a:headEnd/>
              <a:tailEnd/>
            </a:ln>
            <a:effectLst>
              <a:outerShdw dist="71842" dir="2700000" algn="ctr" rotWithShape="0">
                <a:srgbClr val="8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r>
                <a:rPr lang="zh-CN" sz="3200" b="1">
                  <a:solidFill>
                    <a:srgbClr val="000000"/>
                  </a:solidFill>
                  <a:latin typeface="宋体" pitchFamily="2" charset="-122"/>
                </a:rPr>
                <a:t>信息系统</a:t>
              </a:r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0" y="2342"/>
              <a:ext cx="454" cy="45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>
              <a:outerShdw dist="71842" dir="2700000" algn="ctr" rotWithShape="0">
                <a:srgbClr val="8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3200" b="1">
                  <a:solidFill>
                    <a:srgbClr val="FFFFFF"/>
                  </a:solidFill>
                  <a:latin typeface="Arial" pitchFamily="34" charset="0"/>
                  <a:ea typeface="DFKai-SB" pitchFamily="65" charset="-120"/>
                </a:rPr>
                <a:t>5</a:t>
              </a:r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454" y="2342"/>
              <a:ext cx="3992" cy="454"/>
            </a:xfrm>
            <a:prstGeom prst="rect">
              <a:avLst/>
            </a:prstGeom>
            <a:solidFill>
              <a:srgbClr val="EBF1DE"/>
            </a:solidFill>
            <a:ln w="9525">
              <a:noFill/>
              <a:miter lim="800000"/>
              <a:headEnd/>
              <a:tailEnd/>
            </a:ln>
            <a:effectLst>
              <a:outerShdw dist="71842" dir="2700000" algn="ctr" rotWithShape="0">
                <a:srgbClr val="8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r>
                <a:rPr lang="zh-CN" sz="3200" b="1" dirty="0">
                  <a:solidFill>
                    <a:srgbClr val="000000"/>
                  </a:solidFill>
                  <a:latin typeface="宋体" pitchFamily="2" charset="-122"/>
                </a:rPr>
                <a:t>制度建设</a:t>
              </a:r>
            </a:p>
          </p:txBody>
        </p:sp>
      </p:grpSp>
      <p:sp>
        <p:nvSpPr>
          <p:cNvPr id="16" name="Rectangle 13"/>
          <p:cNvSpPr txBox="1">
            <a:spLocks noChangeArrowheads="1"/>
          </p:cNvSpPr>
          <p:nvPr/>
        </p:nvSpPr>
        <p:spPr bwMode="auto">
          <a:xfrm>
            <a:off x="1357290" y="4429132"/>
            <a:ext cx="7429552" cy="608013"/>
          </a:xfrm>
          <a:prstGeom prst="rect">
            <a:avLst/>
          </a:prstGeom>
          <a:solidFill>
            <a:srgbClr val="EBF1DE"/>
          </a:solidFill>
          <a:ln w="9525">
            <a:noFill/>
            <a:miter lim="800000"/>
            <a:headEnd/>
            <a:tailEnd/>
          </a:ln>
          <a:effectLst>
            <a:outerShdw dist="71842" dir="2700000" algn="ctr" rotWithShape="0">
              <a:srgbClr val="800000">
                <a:alpha val="50000"/>
              </a:srgbClr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zh-CN" sz="30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宋体" pitchFamily="2" charset="-122"/>
                <a:ea typeface="+mn-ea"/>
                <a:cs typeface="+mn-cs"/>
              </a:rPr>
              <a:t>经费管理</a:t>
            </a: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500034" y="4429132"/>
            <a:ext cx="765176" cy="6381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71842" dir="2700000" algn="ctr" rotWithShape="0">
              <a:srgbClr val="8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r>
              <a:rPr lang="en-US" sz="3200" b="1" dirty="0">
                <a:solidFill>
                  <a:srgbClr val="FFFFFF"/>
                </a:solidFill>
                <a:latin typeface="Arial" pitchFamily="34" charset="0"/>
                <a:ea typeface="DFKai-SB" pitchFamily="65" charset="-120"/>
              </a:rPr>
              <a:t>6</a:t>
            </a:r>
          </a:p>
        </p:txBody>
      </p:sp>
      <p:grpSp>
        <p:nvGrpSpPr>
          <p:cNvPr id="18" name="组合 3"/>
          <p:cNvGrpSpPr>
            <a:grpSpLocks/>
          </p:cNvGrpSpPr>
          <p:nvPr/>
        </p:nvGrpSpPr>
        <p:grpSpPr bwMode="auto">
          <a:xfrm>
            <a:off x="4000496" y="4643446"/>
            <a:ext cx="4972050" cy="2547938"/>
            <a:chOff x="4172274" y="4509137"/>
            <a:chExt cx="5187490" cy="2548730"/>
          </a:xfrm>
        </p:grpSpPr>
        <p:pic>
          <p:nvPicPr>
            <p:cNvPr id="19" name="Picture 3" descr="C:\Users\yaoguangxu\Desktop\u=3554031365,1810914767&amp;fm=56.jpg"/>
            <p:cNvPicPr>
              <a:picLocks noChangeAspect="1" noChangeArrowheads="1"/>
            </p:cNvPicPr>
            <p:nvPr/>
          </p:nvPicPr>
          <p:blipFill>
            <a:blip r:embed="rId2"/>
            <a:srcRect l="30740" t="25720" r="20618" b="18971"/>
            <a:stretch>
              <a:fillRect/>
            </a:stretch>
          </p:blipFill>
          <p:spPr bwMode="auto">
            <a:xfrm>
              <a:off x="7263195" y="5269930"/>
              <a:ext cx="2096569" cy="1787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" name="Picture 2" descr="C:\Users\yaoguangxu\Desktop\u=3639377209,1776893727&amp;fm=56.jpg"/>
            <p:cNvPicPr>
              <a:picLocks noChangeAspect="1" noChangeArrowheads="1"/>
            </p:cNvPicPr>
            <p:nvPr/>
          </p:nvPicPr>
          <p:blipFill>
            <a:blip r:embed="rId3"/>
            <a:srcRect l="53464" t="23010" b="15691"/>
            <a:stretch>
              <a:fillRect/>
            </a:stretch>
          </p:blipFill>
          <p:spPr bwMode="auto">
            <a:xfrm>
              <a:off x="4860032" y="4509137"/>
              <a:ext cx="2403163" cy="1978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" name="Picture 2" descr="C:\Users\yaoguangxu\Desktop\u=3639377209,1776893727&amp;fm=56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/>
                <a:ext uri="{28A0092B-C50C-407E-A947-70E740481C1C}"/>
              </a:extLst>
            </a:blip>
            <a:srcRect l="53463" t="23010" b="15690"/>
            <a:stretch/>
          </p:blipFill>
          <p:spPr bwMode="auto">
            <a:xfrm>
              <a:off x="6228184" y="5846210"/>
              <a:ext cx="1168591" cy="962068"/>
            </a:xfrm>
            <a:prstGeom prst="rect">
              <a:avLst/>
            </a:prstGeom>
            <a:noFill/>
            <a:scene3d>
              <a:camera prst="perspectiveLeft"/>
              <a:lightRig rig="threePt" dir="t"/>
            </a:scene3d>
            <a:extLst>
              <a:ext uri="{909E8E84-426E-40DD-AFC4-6F175D3DCCD1}"/>
            </a:extLst>
          </p:spPr>
        </p:pic>
        <p:pic>
          <p:nvPicPr>
            <p:cNvPr id="22" name="Picture 2" descr="C:\Users\yaoguangxu\Desktop\u=3639377209,1776893727&amp;fm=56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/>
                <a:ext uri="{28A0092B-C50C-407E-A947-70E740481C1C}"/>
              </a:extLst>
            </a:blip>
            <a:srcRect l="53463" t="23010" b="15690"/>
            <a:stretch/>
          </p:blipFill>
          <p:spPr bwMode="auto">
            <a:xfrm>
              <a:off x="4172274" y="5734060"/>
              <a:ext cx="1441041" cy="1186368"/>
            </a:xfrm>
            <a:prstGeom prst="rect">
              <a:avLst/>
            </a:prstGeom>
            <a:noFill/>
            <a:scene3d>
              <a:camera prst="obliqueBottomRight"/>
              <a:lightRig rig="threePt" dir="t"/>
            </a:scene3d>
            <a:extLst>
              <a:ext uri="{909E8E84-426E-40DD-AFC4-6F175D3DCCD1}"/>
            </a:extLst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/>
          <p:cNvSpPr>
            <a:spLocks noGrp="1"/>
          </p:cNvSpPr>
          <p:nvPr>
            <p:ph type="body" idx="1"/>
          </p:nvPr>
        </p:nvSpPr>
        <p:spPr>
          <a:xfrm>
            <a:off x="358775" y="1785926"/>
            <a:ext cx="8785225" cy="3071834"/>
          </a:xfrm>
        </p:spPr>
        <p:txBody>
          <a:bodyPr/>
          <a:lstStyle/>
          <a:p>
            <a:pPr marL="0" indent="0">
              <a:lnSpc>
                <a:spcPct val="150000"/>
              </a:lnSpc>
              <a:buFont typeface="Wingdings" pitchFamily="2" charset="2"/>
              <a:buChar char="l"/>
            </a:pPr>
            <a:r>
              <a:rPr lang="zh-CN" altLang="en-US" sz="2000" dirty="0" smtClean="0">
                <a:latin typeface="宋体" pitchFamily="2" charset="-122"/>
              </a:rPr>
              <a:t>名老中医药专家临床经验示教诊室面积     单用（20㎡）</a:t>
            </a:r>
          </a:p>
          <a:p>
            <a:pPr marL="0" indent="0">
              <a:lnSpc>
                <a:spcPct val="150000"/>
              </a:lnSpc>
              <a:buFont typeface="Wingdings" pitchFamily="2" charset="2"/>
              <a:buChar char="l"/>
            </a:pPr>
            <a:r>
              <a:rPr lang="zh-CN" altLang="en-US" sz="2000" dirty="0" smtClean="0">
                <a:latin typeface="宋体" pitchFamily="2" charset="-122"/>
              </a:rPr>
              <a:t>名老中医药专家临床经验示教观摩室面积   共用（</a:t>
            </a:r>
            <a:r>
              <a:rPr lang="en-US" sz="2000" dirty="0" smtClean="0">
                <a:latin typeface="宋体" pitchFamily="2" charset="-122"/>
              </a:rPr>
              <a:t>64</a:t>
            </a:r>
            <a:r>
              <a:rPr lang="zh-CN" altLang="en-US" sz="2000" dirty="0" smtClean="0">
                <a:latin typeface="宋体" pitchFamily="2" charset="-122"/>
              </a:rPr>
              <a:t>㎡）</a:t>
            </a:r>
          </a:p>
          <a:p>
            <a:pPr marL="0" indent="0">
              <a:lnSpc>
                <a:spcPct val="150000"/>
              </a:lnSpc>
              <a:buFont typeface="Wingdings" pitchFamily="2" charset="2"/>
              <a:buChar char="l"/>
            </a:pPr>
            <a:r>
              <a:rPr lang="zh-CN" altLang="en-US" sz="2000" dirty="0" smtClean="0">
                <a:latin typeface="宋体" pitchFamily="2" charset="-122"/>
              </a:rPr>
              <a:t>名老中医药专家资料室面积        单用（20㎡）共用（</a:t>
            </a:r>
            <a:r>
              <a:rPr lang="en-US" sz="2000" dirty="0" smtClean="0">
                <a:latin typeface="宋体" pitchFamily="2" charset="-122"/>
              </a:rPr>
              <a:t>40</a:t>
            </a:r>
            <a:r>
              <a:rPr lang="zh-CN" altLang="en-US" sz="2000" dirty="0" smtClean="0">
                <a:latin typeface="宋体" pitchFamily="2" charset="-122"/>
              </a:rPr>
              <a:t>㎡）</a:t>
            </a:r>
          </a:p>
          <a:p>
            <a:pPr marL="0" indent="0">
              <a:lnSpc>
                <a:spcPct val="150000"/>
              </a:lnSpc>
              <a:buFont typeface="Wingdings" pitchFamily="2" charset="2"/>
              <a:buChar char="l"/>
            </a:pPr>
            <a:r>
              <a:rPr lang="zh-CN" altLang="en-US" sz="2000" dirty="0" smtClean="0">
                <a:latin typeface="宋体" pitchFamily="2" charset="-122"/>
              </a:rPr>
              <a:t>仪器设备配置：计算机、打印机、血压计、听诊器等。</a:t>
            </a:r>
            <a:endParaRPr lang="zh-CN" altLang="en-US" sz="2000" dirty="0">
              <a:latin typeface="宋体" pitchFamily="2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00034" y="1000108"/>
            <a:ext cx="79296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sz="2800" b="1" dirty="0" smtClean="0"/>
              <a:t>条件建设</a:t>
            </a:r>
            <a:endParaRPr lang="zh-CN" altLang="en-US" sz="2800" dirty="0"/>
          </a:p>
        </p:txBody>
      </p:sp>
      <p:grpSp>
        <p:nvGrpSpPr>
          <p:cNvPr id="5" name="组合 3"/>
          <p:cNvGrpSpPr>
            <a:grpSpLocks/>
          </p:cNvGrpSpPr>
          <p:nvPr/>
        </p:nvGrpSpPr>
        <p:grpSpPr bwMode="auto">
          <a:xfrm>
            <a:off x="4171950" y="4071942"/>
            <a:ext cx="4972050" cy="2547938"/>
            <a:chOff x="4172274" y="4509137"/>
            <a:chExt cx="5187490" cy="2548730"/>
          </a:xfrm>
        </p:grpSpPr>
        <p:pic>
          <p:nvPicPr>
            <p:cNvPr id="6" name="Picture 3" descr="C:\Users\yaoguangxu\Desktop\u=3554031365,1810914767&amp;fm=56.jpg"/>
            <p:cNvPicPr>
              <a:picLocks noChangeAspect="1" noChangeArrowheads="1"/>
            </p:cNvPicPr>
            <p:nvPr/>
          </p:nvPicPr>
          <p:blipFill>
            <a:blip r:embed="rId2"/>
            <a:srcRect l="30740" t="25720" r="20618" b="18971"/>
            <a:stretch>
              <a:fillRect/>
            </a:stretch>
          </p:blipFill>
          <p:spPr bwMode="auto">
            <a:xfrm>
              <a:off x="7263195" y="5269930"/>
              <a:ext cx="2096569" cy="1787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2" descr="C:\Users\yaoguangxu\Desktop\u=3639377209,1776893727&amp;fm=56.jpg"/>
            <p:cNvPicPr>
              <a:picLocks noChangeAspect="1" noChangeArrowheads="1"/>
            </p:cNvPicPr>
            <p:nvPr/>
          </p:nvPicPr>
          <p:blipFill>
            <a:blip r:embed="rId3"/>
            <a:srcRect l="53464" t="23010" b="15691"/>
            <a:stretch>
              <a:fillRect/>
            </a:stretch>
          </p:blipFill>
          <p:spPr bwMode="auto">
            <a:xfrm>
              <a:off x="4860032" y="4509137"/>
              <a:ext cx="2403163" cy="1978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2" descr="C:\Users\yaoguangxu\Desktop\u=3639377209,1776893727&amp;fm=56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/>
                <a:ext uri="{28A0092B-C50C-407E-A947-70E740481C1C}"/>
              </a:extLst>
            </a:blip>
            <a:srcRect l="53463" t="23010" b="15690"/>
            <a:stretch/>
          </p:blipFill>
          <p:spPr bwMode="auto">
            <a:xfrm>
              <a:off x="6228184" y="5846210"/>
              <a:ext cx="1168591" cy="962068"/>
            </a:xfrm>
            <a:prstGeom prst="rect">
              <a:avLst/>
            </a:prstGeom>
            <a:noFill/>
            <a:scene3d>
              <a:camera prst="perspectiveLeft"/>
              <a:lightRig rig="threePt" dir="t"/>
            </a:scene3d>
            <a:extLst>
              <a:ext uri="{909E8E84-426E-40DD-AFC4-6F175D3DCCD1}"/>
            </a:extLst>
          </p:spPr>
        </p:pic>
        <p:pic>
          <p:nvPicPr>
            <p:cNvPr id="11" name="Picture 2" descr="C:\Users\yaoguangxu\Desktop\u=3639377209,1776893727&amp;fm=56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/>
                <a:ext uri="{28A0092B-C50C-407E-A947-70E740481C1C}"/>
              </a:extLst>
            </a:blip>
            <a:srcRect l="53463" t="23010" b="15690"/>
            <a:stretch/>
          </p:blipFill>
          <p:spPr bwMode="auto">
            <a:xfrm>
              <a:off x="4172274" y="5734060"/>
              <a:ext cx="1441041" cy="1186368"/>
            </a:xfrm>
            <a:prstGeom prst="rect">
              <a:avLst/>
            </a:prstGeom>
            <a:noFill/>
            <a:scene3d>
              <a:camera prst="obliqueBottomRight"/>
              <a:lightRig rig="threePt" dir="t"/>
            </a:scene3d>
            <a:extLst>
              <a:ext uri="{909E8E84-426E-40DD-AFC4-6F175D3DCCD1}"/>
            </a:extLst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 txBox="1">
            <a:spLocks/>
          </p:cNvSpPr>
          <p:nvPr/>
        </p:nvSpPr>
        <p:spPr bwMode="auto">
          <a:xfrm>
            <a:off x="-928726" y="1142984"/>
            <a:ext cx="8229600" cy="631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sz="40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传承工作室建设情况</a:t>
            </a:r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标题 1"/>
          <p:cNvSpPr>
            <a:spLocks noGrp="1"/>
          </p:cNvSpPr>
          <p:nvPr>
            <p:ph idx="1"/>
          </p:nvPr>
        </p:nvSpPr>
        <p:spPr>
          <a:xfrm>
            <a:off x="714348" y="2000240"/>
            <a:ext cx="8229600" cy="2305050"/>
          </a:xfrm>
        </p:spPr>
        <p:txBody>
          <a:bodyPr/>
          <a:lstStyle/>
          <a:p>
            <a:pPr eaLnBrk="0" hangingPunct="0"/>
            <a:r>
              <a:rPr lang="zh-CN" sz="2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整理优势病种诊疗方案（种</a:t>
            </a:r>
            <a:r>
              <a:rPr lang="zh-CN" sz="25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）</a:t>
            </a:r>
            <a:r>
              <a:rPr lang="zh-CN" sz="2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　</a:t>
            </a:r>
            <a:r>
              <a:rPr lang="en-US" altLang="zh-CN" sz="2500" dirty="0"/>
              <a:t>3</a:t>
            </a:r>
            <a:r>
              <a:rPr lang="en-US" altLang="zh-CN" sz="25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zh-CN" altLang="en-US" sz="25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种</a:t>
            </a:r>
            <a:endParaRPr lang="zh-CN" sz="25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0" hangingPunct="0"/>
            <a:r>
              <a:rPr lang="zh-CN" sz="25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发表</a:t>
            </a:r>
            <a:r>
              <a:rPr lang="zh-CN" altLang="en-US" sz="2500" dirty="0"/>
              <a:t>孟宪坤</a:t>
            </a:r>
            <a:r>
              <a:rPr lang="zh-CN" sz="25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教授</a:t>
            </a:r>
            <a:r>
              <a:rPr lang="zh-CN" sz="2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学术经验相关论文（篇</a:t>
            </a:r>
            <a:r>
              <a:rPr lang="zh-CN" sz="25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）</a:t>
            </a:r>
            <a:r>
              <a:rPr lang="en-US" altLang="zh-CN" sz="25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 </a:t>
            </a:r>
            <a:r>
              <a:rPr lang="zh-CN" altLang="en-US" sz="25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篇</a:t>
            </a:r>
            <a:endParaRPr lang="zh-CN" sz="25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0" hangingPunct="0"/>
            <a:r>
              <a:rPr lang="zh-CN" sz="2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跟师笔记（次，每半天为1次</a:t>
            </a:r>
            <a:r>
              <a:rPr lang="zh-CN" sz="25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） </a:t>
            </a:r>
            <a:r>
              <a:rPr lang="en-US" altLang="zh-CN" sz="2500" dirty="0" smtClean="0"/>
              <a:t>240 </a:t>
            </a:r>
            <a:r>
              <a:rPr lang="zh-CN" altLang="en-US" sz="2500" dirty="0" smtClean="0"/>
              <a:t>次</a:t>
            </a:r>
            <a:endParaRPr lang="zh-CN" sz="25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0" hangingPunct="0"/>
            <a:r>
              <a:rPr lang="zh-CN" sz="2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跟师系统整理过的医（验）案（</a:t>
            </a:r>
            <a:r>
              <a:rPr lang="zh-CN" sz="25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篇） </a:t>
            </a:r>
            <a:r>
              <a:rPr lang="en-US" altLang="zh-CN" sz="2500" dirty="0" smtClean="0"/>
              <a:t>60 </a:t>
            </a:r>
            <a:r>
              <a:rPr lang="zh-CN" altLang="en-US" sz="2500" dirty="0" smtClean="0"/>
              <a:t>篇</a:t>
            </a:r>
            <a:endParaRPr lang="zh-CN" sz="25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0" hangingPunct="0"/>
            <a:r>
              <a:rPr lang="zh-CN" sz="25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读书</a:t>
            </a:r>
            <a:r>
              <a:rPr lang="zh-CN" sz="2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临证心得（篇</a:t>
            </a:r>
            <a:r>
              <a:rPr lang="zh-CN" sz="25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）</a:t>
            </a:r>
            <a:r>
              <a:rPr lang="en-US" altLang="zh-CN" sz="25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12</a:t>
            </a:r>
            <a:r>
              <a:rPr lang="zh-CN" altLang="en-US" sz="25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篇</a:t>
            </a:r>
            <a:endParaRPr lang="zh-CN" sz="25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0" hangingPunct="0"/>
            <a:r>
              <a:rPr lang="zh-CN" sz="25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收集</a:t>
            </a:r>
            <a:r>
              <a:rPr lang="zh-CN" altLang="en-US" sz="2500" dirty="0" smtClean="0"/>
              <a:t>孟宪坤</a:t>
            </a:r>
            <a:r>
              <a:rPr lang="zh-CN" sz="25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教授</a:t>
            </a:r>
            <a:r>
              <a:rPr lang="zh-CN" sz="25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讲稿、文稿、书稿等教案（篇</a:t>
            </a:r>
            <a:r>
              <a:rPr lang="zh-CN" sz="25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）</a:t>
            </a:r>
            <a:r>
              <a:rPr lang="en-US" altLang="zh-CN" sz="25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30 </a:t>
            </a:r>
            <a:r>
              <a:rPr lang="zh-CN" altLang="en-US" sz="25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篇</a:t>
            </a:r>
            <a:endParaRPr lang="zh-CN" sz="25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eaLnBrk="1" hangingPunct="1">
              <a:buNone/>
            </a:pPr>
            <a:endParaRPr lang="zh-CN" sz="2500" b="1" dirty="0"/>
          </a:p>
        </p:txBody>
      </p:sp>
      <p:grpSp>
        <p:nvGrpSpPr>
          <p:cNvPr id="8" name="组合 3"/>
          <p:cNvGrpSpPr>
            <a:grpSpLocks/>
          </p:cNvGrpSpPr>
          <p:nvPr/>
        </p:nvGrpSpPr>
        <p:grpSpPr bwMode="auto">
          <a:xfrm>
            <a:off x="4171950" y="4310062"/>
            <a:ext cx="4972050" cy="2547938"/>
            <a:chOff x="4172274" y="4509137"/>
            <a:chExt cx="5187490" cy="2548730"/>
          </a:xfrm>
        </p:grpSpPr>
        <p:pic>
          <p:nvPicPr>
            <p:cNvPr id="9" name="Picture 3" descr="C:\Users\yaoguangxu\Desktop\u=3554031365,1810914767&amp;fm=56.jpg"/>
            <p:cNvPicPr>
              <a:picLocks noChangeAspect="1" noChangeArrowheads="1"/>
            </p:cNvPicPr>
            <p:nvPr/>
          </p:nvPicPr>
          <p:blipFill>
            <a:blip r:embed="rId2"/>
            <a:srcRect l="30740" t="25720" r="20618" b="18971"/>
            <a:stretch>
              <a:fillRect/>
            </a:stretch>
          </p:blipFill>
          <p:spPr bwMode="auto">
            <a:xfrm>
              <a:off x="7263195" y="5269930"/>
              <a:ext cx="2096569" cy="1787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2" descr="C:\Users\yaoguangxu\Desktop\u=3639377209,1776893727&amp;fm=56.jpg"/>
            <p:cNvPicPr>
              <a:picLocks noChangeAspect="1" noChangeArrowheads="1"/>
            </p:cNvPicPr>
            <p:nvPr/>
          </p:nvPicPr>
          <p:blipFill>
            <a:blip r:embed="rId3"/>
            <a:srcRect l="53464" t="23010" b="15691"/>
            <a:stretch>
              <a:fillRect/>
            </a:stretch>
          </p:blipFill>
          <p:spPr bwMode="auto">
            <a:xfrm>
              <a:off x="4860032" y="4509137"/>
              <a:ext cx="2403163" cy="1978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2" descr="C:\Users\yaoguangxu\Desktop\u=3639377209,1776893727&amp;fm=56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/>
                <a:ext uri="{28A0092B-C50C-407E-A947-70E740481C1C}"/>
              </a:extLst>
            </a:blip>
            <a:srcRect l="53463" t="23010" b="15690"/>
            <a:stretch/>
          </p:blipFill>
          <p:spPr bwMode="auto">
            <a:xfrm>
              <a:off x="6228184" y="5846210"/>
              <a:ext cx="1168591" cy="962068"/>
            </a:xfrm>
            <a:prstGeom prst="rect">
              <a:avLst/>
            </a:prstGeom>
            <a:noFill/>
            <a:scene3d>
              <a:camera prst="perspectiveLeft"/>
              <a:lightRig rig="threePt" dir="t"/>
            </a:scene3d>
            <a:extLst>
              <a:ext uri="{909E8E84-426E-40DD-AFC4-6F175D3DCCD1}"/>
            </a:extLst>
          </p:spPr>
        </p:pic>
        <p:pic>
          <p:nvPicPr>
            <p:cNvPr id="12" name="Picture 2" descr="C:\Users\yaoguangxu\Desktop\u=3639377209,1776893727&amp;fm=56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/>
                <a:ext uri="{28A0092B-C50C-407E-A947-70E740481C1C}"/>
              </a:extLst>
            </a:blip>
            <a:srcRect l="53463" t="23010" b="15690"/>
            <a:stretch/>
          </p:blipFill>
          <p:spPr bwMode="auto">
            <a:xfrm>
              <a:off x="4172274" y="5734060"/>
              <a:ext cx="1441041" cy="1186368"/>
            </a:xfrm>
            <a:prstGeom prst="rect">
              <a:avLst/>
            </a:prstGeom>
            <a:noFill/>
            <a:scene3d>
              <a:camera prst="obliqueBottomRight"/>
              <a:lightRig rig="threePt" dir="t"/>
            </a:scene3d>
            <a:extLst>
              <a:ext uri="{909E8E84-426E-40DD-AFC4-6F175D3DCCD1}"/>
            </a:extLst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2910" y="1571612"/>
            <a:ext cx="8229600" cy="4968875"/>
          </a:xfrm>
        </p:spPr>
        <p:txBody>
          <a:bodyPr/>
          <a:lstStyle/>
          <a:p>
            <a:r>
              <a:rPr lang="en-US" altLang="zh-CN" dirty="0" smtClean="0"/>
              <a:t>1——</a:t>
            </a:r>
            <a:r>
              <a:rPr lang="zh-CN" altLang="en-US" dirty="0" smtClean="0"/>
              <a:t>痛经</a:t>
            </a:r>
            <a:endParaRPr lang="en-US" altLang="zh-CN" dirty="0" smtClean="0"/>
          </a:p>
          <a:p>
            <a:r>
              <a:rPr lang="en-US" altLang="zh-CN" dirty="0" smtClean="0"/>
              <a:t>2——</a:t>
            </a:r>
            <a:r>
              <a:rPr lang="zh-CN" altLang="en-US" dirty="0" smtClean="0"/>
              <a:t>腰痛</a:t>
            </a:r>
            <a:endParaRPr lang="en-US" altLang="zh-CN" dirty="0" smtClean="0"/>
          </a:p>
          <a:p>
            <a:r>
              <a:rPr lang="en-US" altLang="zh-CN" dirty="0" smtClean="0"/>
              <a:t>3——</a:t>
            </a:r>
            <a:r>
              <a:rPr lang="zh-CN" altLang="en-US" dirty="0" smtClean="0"/>
              <a:t>周围性面瘫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3786182" y="857232"/>
            <a:ext cx="200026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sz="3000" b="1" dirty="0" smtClean="0"/>
              <a:t>诊疗方案</a:t>
            </a:r>
            <a:endParaRPr lang="zh-CN" altLang="en-US" sz="3000" dirty="0"/>
          </a:p>
        </p:txBody>
      </p:sp>
      <p:grpSp>
        <p:nvGrpSpPr>
          <p:cNvPr id="5" name="组合 3"/>
          <p:cNvGrpSpPr>
            <a:grpSpLocks/>
          </p:cNvGrpSpPr>
          <p:nvPr/>
        </p:nvGrpSpPr>
        <p:grpSpPr bwMode="auto">
          <a:xfrm>
            <a:off x="3563938" y="4076700"/>
            <a:ext cx="4972050" cy="2547938"/>
            <a:chOff x="4172274" y="4509137"/>
            <a:chExt cx="5187490" cy="2548730"/>
          </a:xfrm>
        </p:grpSpPr>
        <p:pic>
          <p:nvPicPr>
            <p:cNvPr id="6" name="Picture 3" descr="C:\Users\yaoguangxu\Desktop\u=3554031365,1810914767&amp;fm=56.jpg"/>
            <p:cNvPicPr>
              <a:picLocks noChangeAspect="1" noChangeArrowheads="1"/>
            </p:cNvPicPr>
            <p:nvPr/>
          </p:nvPicPr>
          <p:blipFill>
            <a:blip r:embed="rId2"/>
            <a:srcRect l="30740" t="25720" r="20618" b="18971"/>
            <a:stretch>
              <a:fillRect/>
            </a:stretch>
          </p:blipFill>
          <p:spPr bwMode="auto">
            <a:xfrm>
              <a:off x="7263195" y="5269930"/>
              <a:ext cx="2096569" cy="1787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2" descr="C:\Users\yaoguangxu\Desktop\u=3639377209,1776893727&amp;fm=56.jpg"/>
            <p:cNvPicPr>
              <a:picLocks noChangeAspect="1" noChangeArrowheads="1"/>
            </p:cNvPicPr>
            <p:nvPr/>
          </p:nvPicPr>
          <p:blipFill>
            <a:blip r:embed="rId3"/>
            <a:srcRect l="53464" t="23010" b="15691"/>
            <a:stretch>
              <a:fillRect/>
            </a:stretch>
          </p:blipFill>
          <p:spPr bwMode="auto">
            <a:xfrm>
              <a:off x="4860032" y="4509137"/>
              <a:ext cx="2403163" cy="1978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" descr="C:\Users\yaoguangxu\Desktop\u=3639377209,1776893727&amp;fm=56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/>
                <a:ext uri="{28A0092B-C50C-407E-A947-70E740481C1C}"/>
              </a:extLst>
            </a:blip>
            <a:srcRect l="53463" t="23010" b="15690"/>
            <a:stretch/>
          </p:blipFill>
          <p:spPr bwMode="auto">
            <a:xfrm>
              <a:off x="6228184" y="5846210"/>
              <a:ext cx="1168591" cy="962068"/>
            </a:xfrm>
            <a:prstGeom prst="rect">
              <a:avLst/>
            </a:prstGeom>
            <a:noFill/>
            <a:scene3d>
              <a:camera prst="perspectiveLeft"/>
              <a:lightRig rig="threePt" dir="t"/>
            </a:scene3d>
            <a:extLst>
              <a:ext uri="{909E8E84-426E-40DD-AFC4-6F175D3DCCD1}"/>
            </a:extLst>
          </p:spPr>
        </p:pic>
        <p:pic>
          <p:nvPicPr>
            <p:cNvPr id="9" name="Picture 2" descr="C:\Users\yaoguangxu\Desktop\u=3639377209,1776893727&amp;fm=56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/>
                <a:ext uri="{28A0092B-C50C-407E-A947-70E740481C1C}"/>
              </a:extLst>
            </a:blip>
            <a:srcRect l="53463" t="23010" b="15690"/>
            <a:stretch/>
          </p:blipFill>
          <p:spPr bwMode="auto">
            <a:xfrm>
              <a:off x="4172274" y="5734060"/>
              <a:ext cx="1441041" cy="1186368"/>
            </a:xfrm>
            <a:prstGeom prst="rect">
              <a:avLst/>
            </a:prstGeom>
            <a:noFill/>
            <a:scene3d>
              <a:camera prst="obliqueBottomRight"/>
              <a:lightRig rig="threePt" dir="t"/>
            </a:scene3d>
            <a:extLst>
              <a:ext uri="{909E8E84-426E-40DD-AFC4-6F175D3DCCD1}"/>
            </a:extLst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091000"/>
          </a:xfrm>
        </p:spPr>
        <p:txBody>
          <a:bodyPr/>
          <a:lstStyle/>
          <a:p>
            <a:pPr>
              <a:buNone/>
            </a:pPr>
            <a:r>
              <a:rPr lang="zh-CN" altLang="en-US" sz="3200" dirty="0" smtClean="0"/>
              <a:t>       自孟宪坤</a:t>
            </a:r>
            <a:r>
              <a:rPr lang="zh-CN" sz="3200" dirty="0" smtClean="0">
                <a:latin typeface="宋体" pitchFamily="2" charset="-122"/>
                <a:sym typeface="Arial" pitchFamily="34" charset="0"/>
              </a:rPr>
              <a:t>传承工作室成立以来，工作室成员发表</a:t>
            </a:r>
            <a:r>
              <a:rPr lang="zh-CN" altLang="en-US" sz="3200" dirty="0" smtClean="0">
                <a:latin typeface="宋体" pitchFamily="2" charset="-122"/>
                <a:sym typeface="Arial" pitchFamily="34" charset="0"/>
              </a:rPr>
              <a:t>孟宪坤教授</a:t>
            </a:r>
            <a:r>
              <a:rPr lang="zh-CN" sz="3200" dirty="0" smtClean="0">
                <a:latin typeface="宋体" pitchFamily="2" charset="-122"/>
                <a:sym typeface="Arial" pitchFamily="34" charset="0"/>
              </a:rPr>
              <a:t>学术思想与临床经验相关论文</a:t>
            </a:r>
            <a:r>
              <a:rPr lang="en-US" altLang="zh-CN" sz="3200" dirty="0">
                <a:latin typeface="宋体" pitchFamily="2" charset="-122"/>
                <a:sym typeface="Arial" pitchFamily="34" charset="0"/>
              </a:rPr>
              <a:t>2</a:t>
            </a:r>
            <a:r>
              <a:rPr lang="zh-CN" sz="3200" dirty="0" smtClean="0">
                <a:latin typeface="宋体" pitchFamily="2" charset="-122"/>
                <a:sym typeface="Arial" pitchFamily="34" charset="0"/>
              </a:rPr>
              <a:t>篇。</a:t>
            </a:r>
            <a:endParaRPr lang="zh-CN" altLang="en-US" sz="3200" dirty="0"/>
          </a:p>
        </p:txBody>
      </p:sp>
      <p:sp>
        <p:nvSpPr>
          <p:cNvPr id="4" name="矩形 3"/>
          <p:cNvSpPr/>
          <p:nvPr/>
        </p:nvSpPr>
        <p:spPr>
          <a:xfrm>
            <a:off x="3786182" y="857232"/>
            <a:ext cx="18325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 smtClean="0"/>
              <a:t>发表论文</a:t>
            </a:r>
            <a:endParaRPr lang="zh-CN" altLang="en-US" sz="3200" b="1" dirty="0"/>
          </a:p>
        </p:txBody>
      </p:sp>
      <p:grpSp>
        <p:nvGrpSpPr>
          <p:cNvPr id="5" name="组合 3"/>
          <p:cNvGrpSpPr>
            <a:grpSpLocks/>
          </p:cNvGrpSpPr>
          <p:nvPr/>
        </p:nvGrpSpPr>
        <p:grpSpPr bwMode="auto">
          <a:xfrm>
            <a:off x="3563938" y="4076700"/>
            <a:ext cx="4972050" cy="2547938"/>
            <a:chOff x="4172274" y="4509137"/>
            <a:chExt cx="5187490" cy="2548730"/>
          </a:xfrm>
        </p:grpSpPr>
        <p:pic>
          <p:nvPicPr>
            <p:cNvPr id="6" name="Picture 3" descr="C:\Users\yaoguangxu\Desktop\u=3554031365,1810914767&amp;fm=56.jpg"/>
            <p:cNvPicPr>
              <a:picLocks noChangeAspect="1" noChangeArrowheads="1"/>
            </p:cNvPicPr>
            <p:nvPr/>
          </p:nvPicPr>
          <p:blipFill>
            <a:blip r:embed="rId2"/>
            <a:srcRect l="30740" t="25720" r="20618" b="18971"/>
            <a:stretch>
              <a:fillRect/>
            </a:stretch>
          </p:blipFill>
          <p:spPr bwMode="auto">
            <a:xfrm>
              <a:off x="7263195" y="5269930"/>
              <a:ext cx="2096569" cy="1787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2" descr="C:\Users\yaoguangxu\Desktop\u=3639377209,1776893727&amp;fm=56.jpg"/>
            <p:cNvPicPr>
              <a:picLocks noChangeAspect="1" noChangeArrowheads="1"/>
            </p:cNvPicPr>
            <p:nvPr/>
          </p:nvPicPr>
          <p:blipFill>
            <a:blip r:embed="rId3"/>
            <a:srcRect l="53464" t="23010" b="15691"/>
            <a:stretch>
              <a:fillRect/>
            </a:stretch>
          </p:blipFill>
          <p:spPr bwMode="auto">
            <a:xfrm>
              <a:off x="4860032" y="4509137"/>
              <a:ext cx="2403163" cy="1978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" descr="C:\Users\yaoguangxu\Desktop\u=3639377209,1776893727&amp;fm=56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/>
                <a:ext uri="{28A0092B-C50C-407E-A947-70E740481C1C}"/>
              </a:extLst>
            </a:blip>
            <a:srcRect l="53463" t="23010" b="15690"/>
            <a:stretch/>
          </p:blipFill>
          <p:spPr bwMode="auto">
            <a:xfrm>
              <a:off x="6228184" y="5846210"/>
              <a:ext cx="1168591" cy="962068"/>
            </a:xfrm>
            <a:prstGeom prst="rect">
              <a:avLst/>
            </a:prstGeom>
            <a:noFill/>
            <a:scene3d>
              <a:camera prst="perspectiveLeft"/>
              <a:lightRig rig="threePt" dir="t"/>
            </a:scene3d>
            <a:extLst>
              <a:ext uri="{909E8E84-426E-40DD-AFC4-6F175D3DCCD1}"/>
            </a:extLst>
          </p:spPr>
        </p:pic>
        <p:pic>
          <p:nvPicPr>
            <p:cNvPr id="9" name="Picture 2" descr="C:\Users\yaoguangxu\Desktop\u=3639377209,1776893727&amp;fm=56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/>
                <a:ext uri="{28A0092B-C50C-407E-A947-70E740481C1C}"/>
              </a:extLst>
            </a:blip>
            <a:srcRect l="53463" t="23010" b="15690"/>
            <a:stretch/>
          </p:blipFill>
          <p:spPr bwMode="auto">
            <a:xfrm>
              <a:off x="4172274" y="5734060"/>
              <a:ext cx="1441041" cy="1186368"/>
            </a:xfrm>
            <a:prstGeom prst="rect">
              <a:avLst/>
            </a:prstGeom>
            <a:noFill/>
            <a:scene3d>
              <a:camera prst="obliqueBottomRight"/>
              <a:lightRig rig="threePt" dir="t"/>
            </a:scene3d>
            <a:extLst>
              <a:ext uri="{909E8E84-426E-40DD-AFC4-6F175D3DCCD1}"/>
            </a:extLst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</p:nvPr>
        </p:nvGraphicFramePr>
        <p:xfrm>
          <a:off x="642938" y="1857375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marL="0" marR="0" lvl="0" indent="30480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姓名</a:t>
                      </a:r>
                      <a:endParaRPr kumimoji="0" lang="zh-CN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30480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单位</a:t>
                      </a:r>
                      <a:endParaRPr kumimoji="0" lang="zh-CN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30480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传承方式</a:t>
                      </a:r>
                      <a:endParaRPr kumimoji="0" lang="zh-CN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30480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职称</a:t>
                      </a:r>
                      <a:endParaRPr kumimoji="0" lang="zh-CN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30480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专业</a:t>
                      </a:r>
                      <a:endParaRPr kumimoji="0" lang="zh-CN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4" marR="68584" marT="0" marB="0"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30480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汤立新</a:t>
                      </a:r>
                      <a:endParaRPr kumimoji="0" lang="zh-CN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30480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东直门医院</a:t>
                      </a:r>
                      <a:endParaRPr kumimoji="0" 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30480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负责人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30480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主任医师</a:t>
                      </a:r>
                      <a:endParaRPr kumimoji="0" 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30480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中医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针灸</a:t>
                      </a:r>
                      <a:r>
                        <a:rPr kumimoji="0" 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学</a:t>
                      </a:r>
                      <a:endParaRPr kumimoji="0" 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4" marR="68584" marT="0" marB="0"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30480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王军</a:t>
                      </a:r>
                      <a:endParaRPr kumimoji="0" lang="zh-CN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30480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东直门医院</a:t>
                      </a:r>
                      <a:endParaRPr kumimoji="0" 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30480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跟师</a:t>
                      </a:r>
                      <a:endParaRPr kumimoji="0" 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30480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副</a:t>
                      </a:r>
                      <a:r>
                        <a:rPr kumimoji="0" 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主任医师</a:t>
                      </a:r>
                      <a:endParaRPr kumimoji="0" 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30480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中医</a:t>
                      </a: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针灸</a:t>
                      </a:r>
                      <a:r>
                        <a:rPr kumimoji="0" 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学</a:t>
                      </a:r>
                      <a:endParaRPr kumimoji="0" 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4" marR="68584" marT="0" marB="0"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30480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王朋</a:t>
                      </a:r>
                      <a:endParaRPr kumimoji="0" lang="zh-CN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30480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东直门医院</a:t>
                      </a:r>
                      <a:endParaRPr kumimoji="0" 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30480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跟师</a:t>
                      </a:r>
                      <a:endParaRPr kumimoji="0" 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30480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副</a:t>
                      </a:r>
                      <a:r>
                        <a:rPr kumimoji="0" 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主任医师</a:t>
                      </a:r>
                      <a:endParaRPr kumimoji="0" 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30480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中医</a:t>
                      </a:r>
                      <a:r>
                        <a:rPr kumimoji="0" lang="zh-CN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针灸</a:t>
                      </a:r>
                      <a:r>
                        <a:rPr kumimoji="0" lang="zh-CN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学</a:t>
                      </a:r>
                      <a:endParaRPr kumimoji="0" 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4" marR="68584" marT="0" marB="0"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30480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谭成</a:t>
                      </a:r>
                      <a:endParaRPr kumimoji="0" lang="zh-CN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30480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东直门医院</a:t>
                      </a:r>
                      <a:endParaRPr kumimoji="0" 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30480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跟师</a:t>
                      </a:r>
                      <a:endParaRPr kumimoji="0" 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30480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主治</a:t>
                      </a:r>
                      <a:r>
                        <a:rPr kumimoji="0" 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医师</a:t>
                      </a:r>
                      <a:endParaRPr kumimoji="0" 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30480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中医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针灸</a:t>
                      </a:r>
                      <a:r>
                        <a:rPr kumimoji="0" 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学</a:t>
                      </a:r>
                      <a:endParaRPr kumimoji="0" 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4" marR="68584" marT="0" marB="0"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30480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李彦龙</a:t>
                      </a:r>
                      <a:endParaRPr kumimoji="0" lang="zh-CN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30480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东直门医院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东区</a:t>
                      </a:r>
                      <a:endParaRPr kumimoji="0" 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30480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跟师</a:t>
                      </a:r>
                      <a:endParaRPr kumimoji="0" 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30480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副</a:t>
                      </a:r>
                      <a:r>
                        <a:rPr kumimoji="0" 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主任医师</a:t>
                      </a:r>
                      <a:endParaRPr kumimoji="0" 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30480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中医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针灸</a:t>
                      </a:r>
                      <a:r>
                        <a:rPr kumimoji="0" 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学</a:t>
                      </a:r>
                      <a:endParaRPr kumimoji="0" 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4" marR="68584" marT="0" marB="0" anchor="ctr" horzOverflow="overflow"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30480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杨迎霞</a:t>
                      </a:r>
                      <a:endParaRPr kumimoji="0" lang="zh-CN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30480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东直门医院</a:t>
                      </a:r>
                      <a:endParaRPr kumimoji="0" 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30480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跟师</a:t>
                      </a:r>
                      <a:endParaRPr kumimoji="0" 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30480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主治</a:t>
                      </a:r>
                      <a:r>
                        <a:rPr kumimoji="0" 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医师</a:t>
                      </a:r>
                      <a:endParaRPr kumimoji="0" 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4" marR="68584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30480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中医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针灸</a:t>
                      </a:r>
                      <a:r>
                        <a:rPr kumimoji="0" 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学</a:t>
                      </a:r>
                      <a:endParaRPr kumimoji="0" 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68584" marR="68584" marT="0" marB="0" anchor="ctr" horzOverflow="overflow"/>
                </a:tc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3929058" y="1285860"/>
            <a:ext cx="22860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/>
              <a:t>人才培养</a:t>
            </a:r>
            <a:endParaRPr lang="zh-CN" altLang="en-US" sz="3200" b="1" dirty="0"/>
          </a:p>
        </p:txBody>
      </p:sp>
      <p:grpSp>
        <p:nvGrpSpPr>
          <p:cNvPr id="6" name="组合 3"/>
          <p:cNvGrpSpPr>
            <a:grpSpLocks/>
          </p:cNvGrpSpPr>
          <p:nvPr/>
        </p:nvGrpSpPr>
        <p:grpSpPr bwMode="auto">
          <a:xfrm>
            <a:off x="4171950" y="4310062"/>
            <a:ext cx="4972050" cy="2547938"/>
            <a:chOff x="4172274" y="4509137"/>
            <a:chExt cx="5187490" cy="2548730"/>
          </a:xfrm>
        </p:grpSpPr>
        <p:pic>
          <p:nvPicPr>
            <p:cNvPr id="7" name="Picture 3" descr="C:\Users\yaoguangxu\Desktop\u=3554031365,1810914767&amp;fm=56.jpg"/>
            <p:cNvPicPr>
              <a:picLocks noChangeAspect="1" noChangeArrowheads="1"/>
            </p:cNvPicPr>
            <p:nvPr/>
          </p:nvPicPr>
          <p:blipFill>
            <a:blip r:embed="rId2"/>
            <a:srcRect l="30740" t="25720" r="20618" b="18971"/>
            <a:stretch>
              <a:fillRect/>
            </a:stretch>
          </p:blipFill>
          <p:spPr bwMode="auto">
            <a:xfrm>
              <a:off x="7263195" y="5269930"/>
              <a:ext cx="2096569" cy="1787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" descr="C:\Users\yaoguangxu\Desktop\u=3639377209,1776893727&amp;fm=56.jpg"/>
            <p:cNvPicPr>
              <a:picLocks noChangeAspect="1" noChangeArrowheads="1"/>
            </p:cNvPicPr>
            <p:nvPr/>
          </p:nvPicPr>
          <p:blipFill>
            <a:blip r:embed="rId3"/>
            <a:srcRect l="53464" t="23010" b="15691"/>
            <a:stretch>
              <a:fillRect/>
            </a:stretch>
          </p:blipFill>
          <p:spPr bwMode="auto">
            <a:xfrm>
              <a:off x="4860032" y="4509137"/>
              <a:ext cx="2403163" cy="1978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2" descr="C:\Users\yaoguangxu\Desktop\u=3639377209,1776893727&amp;fm=56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/>
                <a:ext uri="{28A0092B-C50C-407E-A947-70E740481C1C}"/>
              </a:extLst>
            </a:blip>
            <a:srcRect l="53463" t="23010" b="15690"/>
            <a:stretch/>
          </p:blipFill>
          <p:spPr bwMode="auto">
            <a:xfrm>
              <a:off x="6228184" y="5846210"/>
              <a:ext cx="1168591" cy="962068"/>
            </a:xfrm>
            <a:prstGeom prst="rect">
              <a:avLst/>
            </a:prstGeom>
            <a:noFill/>
            <a:scene3d>
              <a:camera prst="perspectiveLeft"/>
              <a:lightRig rig="threePt" dir="t"/>
            </a:scene3d>
            <a:extLst>
              <a:ext uri="{909E8E84-426E-40DD-AFC4-6F175D3DCCD1}"/>
            </a:extLst>
          </p:spPr>
        </p:pic>
        <p:pic>
          <p:nvPicPr>
            <p:cNvPr id="10" name="Picture 2" descr="C:\Users\yaoguangxu\Desktop\u=3639377209,1776893727&amp;fm=56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/>
                <a:ext uri="{28A0092B-C50C-407E-A947-70E740481C1C}"/>
              </a:extLst>
            </a:blip>
            <a:srcRect l="53463" t="23010" b="15690"/>
            <a:stretch/>
          </p:blipFill>
          <p:spPr bwMode="auto">
            <a:xfrm>
              <a:off x="4172274" y="5734060"/>
              <a:ext cx="1441041" cy="1186368"/>
            </a:xfrm>
            <a:prstGeom prst="rect">
              <a:avLst/>
            </a:prstGeom>
            <a:noFill/>
            <a:scene3d>
              <a:camera prst="obliqueBottomRight"/>
              <a:lightRig rig="threePt" dir="t"/>
            </a:scene3d>
            <a:extLst>
              <a:ext uri="{909E8E84-426E-40DD-AFC4-6F175D3DCCD1}"/>
            </a:extLst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158" y="1889125"/>
            <a:ext cx="8229600" cy="4968875"/>
          </a:xfrm>
        </p:spPr>
        <p:txBody>
          <a:bodyPr/>
          <a:lstStyle/>
          <a:p>
            <a:pPr>
              <a:buNone/>
            </a:pPr>
            <a:r>
              <a:rPr lang="zh-CN" altLang="en-US" dirty="0" smtClean="0">
                <a:latin typeface="隶书" pitchFamily="49" charset="-122"/>
                <a:sym typeface="Arial" pitchFamily="34" charset="0"/>
              </a:rPr>
              <a:t>      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  <a:sym typeface="Arial" pitchFamily="34" charset="0"/>
              </a:rPr>
              <a:t>工作室重视应用现代网络技术传播孟宪坤教授学术思想，整理孟宪坤教授医案等相关资料，形成电子版资料库，通过东直门医院官网和北京中医药信息网传播孟宪坤教授经验。</a:t>
            </a:r>
          </a:p>
          <a:p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3500430" y="1142984"/>
            <a:ext cx="30572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3200" b="1" dirty="0" smtClean="0"/>
              <a:t>信息和网站建设</a:t>
            </a:r>
            <a:endParaRPr lang="zh-CN" altLang="en-US" sz="3200" b="1" dirty="0"/>
          </a:p>
        </p:txBody>
      </p:sp>
      <p:grpSp>
        <p:nvGrpSpPr>
          <p:cNvPr id="5" name="组合 3"/>
          <p:cNvGrpSpPr>
            <a:grpSpLocks/>
          </p:cNvGrpSpPr>
          <p:nvPr/>
        </p:nvGrpSpPr>
        <p:grpSpPr bwMode="auto">
          <a:xfrm>
            <a:off x="3563938" y="4076700"/>
            <a:ext cx="4972050" cy="2547938"/>
            <a:chOff x="4172274" y="4509137"/>
            <a:chExt cx="5187490" cy="2548730"/>
          </a:xfrm>
        </p:grpSpPr>
        <p:pic>
          <p:nvPicPr>
            <p:cNvPr id="6" name="Picture 3" descr="C:\Users\yaoguangxu\Desktop\u=3554031365,1810914767&amp;fm=56.jpg"/>
            <p:cNvPicPr>
              <a:picLocks noChangeAspect="1" noChangeArrowheads="1"/>
            </p:cNvPicPr>
            <p:nvPr/>
          </p:nvPicPr>
          <p:blipFill>
            <a:blip r:embed="rId2"/>
            <a:srcRect l="30740" t="25720" r="20618" b="18971"/>
            <a:stretch>
              <a:fillRect/>
            </a:stretch>
          </p:blipFill>
          <p:spPr bwMode="auto">
            <a:xfrm>
              <a:off x="7263195" y="5269930"/>
              <a:ext cx="2096569" cy="1787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2" descr="C:\Users\yaoguangxu\Desktop\u=3639377209,1776893727&amp;fm=56.jpg"/>
            <p:cNvPicPr>
              <a:picLocks noChangeAspect="1" noChangeArrowheads="1"/>
            </p:cNvPicPr>
            <p:nvPr/>
          </p:nvPicPr>
          <p:blipFill>
            <a:blip r:embed="rId3"/>
            <a:srcRect l="53464" t="23010" b="15691"/>
            <a:stretch>
              <a:fillRect/>
            </a:stretch>
          </p:blipFill>
          <p:spPr bwMode="auto">
            <a:xfrm>
              <a:off x="4860032" y="4509137"/>
              <a:ext cx="2403163" cy="1978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" descr="C:\Users\yaoguangxu\Desktop\u=3639377209,1776893727&amp;fm=56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/>
                <a:ext uri="{28A0092B-C50C-407E-A947-70E740481C1C}"/>
              </a:extLst>
            </a:blip>
            <a:srcRect l="53463" t="23010" b="15690"/>
            <a:stretch/>
          </p:blipFill>
          <p:spPr bwMode="auto">
            <a:xfrm>
              <a:off x="6228184" y="5846210"/>
              <a:ext cx="1168591" cy="962068"/>
            </a:xfrm>
            <a:prstGeom prst="rect">
              <a:avLst/>
            </a:prstGeom>
            <a:noFill/>
            <a:scene3d>
              <a:camera prst="perspectiveLeft"/>
              <a:lightRig rig="threePt" dir="t"/>
            </a:scene3d>
            <a:extLst>
              <a:ext uri="{909E8E84-426E-40DD-AFC4-6F175D3DCCD1}"/>
            </a:extLst>
          </p:spPr>
        </p:pic>
        <p:pic>
          <p:nvPicPr>
            <p:cNvPr id="9" name="Picture 2" descr="C:\Users\yaoguangxu\Desktop\u=3639377209,1776893727&amp;fm=56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/>
                <a:ext uri="{28A0092B-C50C-407E-A947-70E740481C1C}"/>
              </a:extLst>
            </a:blip>
            <a:srcRect l="53463" t="23010" b="15690"/>
            <a:stretch/>
          </p:blipFill>
          <p:spPr bwMode="auto">
            <a:xfrm>
              <a:off x="4172274" y="5734060"/>
              <a:ext cx="1441041" cy="1186368"/>
            </a:xfrm>
            <a:prstGeom prst="rect">
              <a:avLst/>
            </a:prstGeom>
            <a:noFill/>
            <a:scene3d>
              <a:camera prst="obliqueBottomRight"/>
              <a:lightRig rig="threePt" dir="t"/>
            </a:scene3d>
            <a:extLst>
              <a:ext uri="{909E8E84-426E-40DD-AFC4-6F175D3DCCD1}"/>
            </a:extLst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14348" y="1142984"/>
            <a:ext cx="8229600" cy="3643338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l"/>
            </a:pPr>
            <a:r>
              <a:rPr lang="zh-CN" altLang="en-US" dirty="0" smtClean="0"/>
              <a:t>工作室设负责人</a:t>
            </a:r>
            <a:r>
              <a:rPr lang="zh-CN" altLang="zh-CN" dirty="0" smtClean="0"/>
              <a:t>1</a:t>
            </a:r>
            <a:r>
              <a:rPr lang="zh-CN" altLang="en-US" dirty="0" smtClean="0"/>
              <a:t>名，直接负责项目的制定实施，常务主持</a:t>
            </a:r>
            <a:r>
              <a:rPr lang="zh-CN" altLang="zh-CN" dirty="0" smtClean="0"/>
              <a:t>1</a:t>
            </a:r>
            <a:r>
              <a:rPr lang="zh-CN" altLang="en-US" dirty="0" smtClean="0"/>
              <a:t>名，管理日常工作和资金支配，保证学术传承项目和资金的规范运作</a:t>
            </a:r>
          </a:p>
          <a:p>
            <a:pPr>
              <a:lnSpc>
                <a:spcPct val="150000"/>
              </a:lnSpc>
              <a:buFont typeface="Wingdings" pitchFamily="2" charset="2"/>
              <a:buChar char="l"/>
            </a:pPr>
            <a:r>
              <a:rPr lang="zh-CN" altLang="en-US" dirty="0" smtClean="0"/>
              <a:t>制定</a:t>
            </a:r>
            <a:r>
              <a:rPr lang="zh-CN" altLang="zh-CN" dirty="0" smtClean="0"/>
              <a:t>《</a:t>
            </a:r>
            <a:r>
              <a:rPr lang="zh-CN" altLang="en-US" dirty="0" smtClean="0"/>
              <a:t>工作室日常工作管理办法</a:t>
            </a:r>
            <a:r>
              <a:rPr lang="zh-CN" altLang="zh-CN" dirty="0" smtClean="0"/>
              <a:t>》</a:t>
            </a:r>
          </a:p>
          <a:p>
            <a:pPr>
              <a:lnSpc>
                <a:spcPct val="150000"/>
              </a:lnSpc>
              <a:buFont typeface="Wingdings" pitchFamily="2" charset="2"/>
              <a:buChar char="l"/>
            </a:pPr>
            <a:r>
              <a:rPr lang="zh-CN" altLang="en-US" dirty="0" smtClean="0"/>
              <a:t>制定</a:t>
            </a:r>
            <a:r>
              <a:rPr lang="zh-CN" altLang="zh-CN" dirty="0" smtClean="0"/>
              <a:t>《</a:t>
            </a:r>
            <a:r>
              <a:rPr lang="zh-CN" altLang="en-US" dirty="0" smtClean="0"/>
              <a:t>工作室经费管理办法</a:t>
            </a:r>
            <a:r>
              <a:rPr lang="zh-CN" altLang="zh-CN" dirty="0" smtClean="0"/>
              <a:t>》</a:t>
            </a:r>
          </a:p>
        </p:txBody>
      </p:sp>
      <p:sp>
        <p:nvSpPr>
          <p:cNvPr id="4" name="矩形 3"/>
          <p:cNvSpPr/>
          <p:nvPr/>
        </p:nvSpPr>
        <p:spPr>
          <a:xfrm>
            <a:off x="3500430" y="571480"/>
            <a:ext cx="20377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3600" b="1" dirty="0" smtClean="0"/>
              <a:t>制度建设</a:t>
            </a:r>
            <a:endParaRPr lang="zh-CN" altLang="en-US" sz="3600" dirty="0"/>
          </a:p>
        </p:txBody>
      </p:sp>
      <p:grpSp>
        <p:nvGrpSpPr>
          <p:cNvPr id="5" name="组合 3"/>
          <p:cNvGrpSpPr>
            <a:grpSpLocks/>
          </p:cNvGrpSpPr>
          <p:nvPr/>
        </p:nvGrpSpPr>
        <p:grpSpPr bwMode="auto">
          <a:xfrm>
            <a:off x="3563938" y="4076700"/>
            <a:ext cx="4972050" cy="2547938"/>
            <a:chOff x="4172274" y="4509137"/>
            <a:chExt cx="5187490" cy="2548730"/>
          </a:xfrm>
        </p:grpSpPr>
        <p:pic>
          <p:nvPicPr>
            <p:cNvPr id="6" name="Picture 3" descr="C:\Users\yaoguangxu\Desktop\u=3554031365,1810914767&amp;fm=56.jpg"/>
            <p:cNvPicPr>
              <a:picLocks noChangeAspect="1" noChangeArrowheads="1"/>
            </p:cNvPicPr>
            <p:nvPr/>
          </p:nvPicPr>
          <p:blipFill>
            <a:blip r:embed="rId2"/>
            <a:srcRect l="30740" t="25720" r="20618" b="18971"/>
            <a:stretch>
              <a:fillRect/>
            </a:stretch>
          </p:blipFill>
          <p:spPr bwMode="auto">
            <a:xfrm>
              <a:off x="7263195" y="5269930"/>
              <a:ext cx="2096569" cy="17879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2" descr="C:\Users\yaoguangxu\Desktop\u=3639377209,1776893727&amp;fm=56.jpg"/>
            <p:cNvPicPr>
              <a:picLocks noChangeAspect="1" noChangeArrowheads="1"/>
            </p:cNvPicPr>
            <p:nvPr/>
          </p:nvPicPr>
          <p:blipFill>
            <a:blip r:embed="rId3"/>
            <a:srcRect l="53464" t="23010" b="15691"/>
            <a:stretch>
              <a:fillRect/>
            </a:stretch>
          </p:blipFill>
          <p:spPr bwMode="auto">
            <a:xfrm>
              <a:off x="4860032" y="4509137"/>
              <a:ext cx="2403163" cy="19784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2" descr="C:\Users\yaoguangxu\Desktop\u=3639377209,1776893727&amp;fm=56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/>
                <a:ext uri="{28A0092B-C50C-407E-A947-70E740481C1C}"/>
              </a:extLst>
            </a:blip>
            <a:srcRect l="53463" t="23010" b="15690"/>
            <a:stretch/>
          </p:blipFill>
          <p:spPr bwMode="auto">
            <a:xfrm>
              <a:off x="6228184" y="5846210"/>
              <a:ext cx="1168591" cy="962068"/>
            </a:xfrm>
            <a:prstGeom prst="rect">
              <a:avLst/>
            </a:prstGeom>
            <a:noFill/>
            <a:scene3d>
              <a:camera prst="perspectiveLeft"/>
              <a:lightRig rig="threePt" dir="t"/>
            </a:scene3d>
            <a:extLst>
              <a:ext uri="{909E8E84-426E-40DD-AFC4-6F175D3DCCD1}"/>
            </a:extLst>
          </p:spPr>
        </p:pic>
        <p:pic>
          <p:nvPicPr>
            <p:cNvPr id="9" name="Picture 2" descr="C:\Users\yaoguangxu\Desktop\u=3639377209,1776893727&amp;fm=56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BEBA8EAE-BF5A-486C-A8C5-ECC9F3942E4B}"/>
                <a:ext uri="{28A0092B-C50C-407E-A947-70E740481C1C}"/>
              </a:extLst>
            </a:blip>
            <a:srcRect l="53463" t="23010" b="15690"/>
            <a:stretch/>
          </p:blipFill>
          <p:spPr bwMode="auto">
            <a:xfrm>
              <a:off x="4172274" y="5734060"/>
              <a:ext cx="1441041" cy="1186368"/>
            </a:xfrm>
            <a:prstGeom prst="rect">
              <a:avLst/>
            </a:prstGeom>
            <a:noFill/>
            <a:scene3d>
              <a:camera prst="obliqueBottomRight"/>
              <a:lightRig rig="threePt" dir="t"/>
            </a:scene3d>
            <a:extLst>
              <a:ext uri="{909E8E84-426E-40DD-AFC4-6F175D3DCCD1}"/>
            </a:extLst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ealthy-family">
  <a:themeElements>
    <a:clrScheme name="Office 主题 13">
      <a:dk1>
        <a:srgbClr val="000000"/>
      </a:dk1>
      <a:lt1>
        <a:srgbClr val="FFFFFF"/>
      </a:lt1>
      <a:dk2>
        <a:srgbClr val="FFFFFF"/>
      </a:dk2>
      <a:lt2>
        <a:srgbClr val="4D4D4D"/>
      </a:lt2>
      <a:accent1>
        <a:srgbClr val="1A61F5"/>
      </a:accent1>
      <a:accent2>
        <a:srgbClr val="90A7EC"/>
      </a:accent2>
      <a:accent3>
        <a:srgbClr val="FFFFFF"/>
      </a:accent3>
      <a:accent4>
        <a:srgbClr val="000000"/>
      </a:accent4>
      <a:accent5>
        <a:srgbClr val="ABB7F9"/>
      </a:accent5>
      <a:accent6>
        <a:srgbClr val="8297D6"/>
      </a:accent6>
      <a:hlink>
        <a:srgbClr val="C0C0C0"/>
      </a:hlink>
      <a:folHlink>
        <a:srgbClr val="777777"/>
      </a:folHlink>
    </a:clrScheme>
    <a:fontScheme name="Office 主题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主题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13">
        <a:dk1>
          <a:srgbClr val="000000"/>
        </a:dk1>
        <a:lt1>
          <a:srgbClr val="FFFFFF"/>
        </a:lt1>
        <a:dk2>
          <a:srgbClr val="FFFFFF"/>
        </a:dk2>
        <a:lt2>
          <a:srgbClr val="4D4D4D"/>
        </a:lt2>
        <a:accent1>
          <a:srgbClr val="1A61F5"/>
        </a:accent1>
        <a:accent2>
          <a:srgbClr val="90A7EC"/>
        </a:accent2>
        <a:accent3>
          <a:srgbClr val="FFFFFF"/>
        </a:accent3>
        <a:accent4>
          <a:srgbClr val="000000"/>
        </a:accent4>
        <a:accent5>
          <a:srgbClr val="ABB7F9"/>
        </a:accent5>
        <a:accent6>
          <a:srgbClr val="8297D6"/>
        </a:accent6>
        <a:hlink>
          <a:srgbClr val="C0C0C0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healthy-family</Template>
  <TotalTime>51</TotalTime>
  <Words>353</Words>
  <Application>Microsoft Office PowerPoint</Application>
  <PresentationFormat>全屏显示(4:3)</PresentationFormat>
  <Paragraphs>82</Paragraphs>
  <Slides>11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2" baseType="lpstr">
      <vt:lpstr>healthy-family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lenovo</dc:creator>
  <cp:lastModifiedBy>lenovo</cp:lastModifiedBy>
  <cp:revision>11</cp:revision>
  <dcterms:created xsi:type="dcterms:W3CDTF">2014-10-27T11:53:49Z</dcterms:created>
  <dcterms:modified xsi:type="dcterms:W3CDTF">2014-10-27T13:07:54Z</dcterms:modified>
</cp:coreProperties>
</file>